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3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58" r:id="rId4"/>
    <p:sldId id="262" r:id="rId5"/>
    <p:sldId id="264" r:id="rId6"/>
    <p:sldId id="259" r:id="rId7"/>
    <p:sldId id="261" r:id="rId8"/>
    <p:sldId id="263" r:id="rId9"/>
    <p:sldId id="260" r:id="rId10"/>
    <p:sldId id="266" r:id="rId11"/>
    <p:sldId id="265" r:id="rId12"/>
    <p:sldId id="267" r:id="rId13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748DA4-1C96-45EF-8740-02FCB2D7AA51}" type="datetimeFigureOut">
              <a:rPr lang="hr-HR" smtClean="0"/>
              <a:t>8.11.2016.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F00A11-2FFF-4033-8161-8F84A929FB9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480511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CE9880-293C-470F-A56A-2D4B2380F78C}" type="datetimeFigureOut">
              <a:rPr lang="hr-HR" smtClean="0"/>
              <a:t>8.11.2016.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2CB5EB-6708-45DD-811E-42D880895F2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25501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2CB5EB-6708-45DD-811E-42D880895F26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65300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5EA84-6B7A-44C0-9C80-357B0E3850CC}" type="datetime1">
              <a:rPr lang="hr-HR" smtClean="0"/>
              <a:t>8.11.2016.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50AEB-00AF-454A-8DF0-1DDDEB7B866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91371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01F77-BD78-4639-93D2-072E08EB8BAA}" type="datetime1">
              <a:rPr lang="hr-HR" smtClean="0"/>
              <a:t>8.11.2016.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50AEB-00AF-454A-8DF0-1DDDEB7B866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98013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71AE3-64A1-4712-9C5F-55E2EFE30E96}" type="datetime1">
              <a:rPr lang="hr-HR" smtClean="0"/>
              <a:t>8.11.2016.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50AEB-00AF-454A-8DF0-1DDDEB7B8664}" type="slidenum">
              <a:rPr lang="hr-HR" smtClean="0"/>
              <a:t>‹#›</a:t>
            </a:fld>
            <a:endParaRPr lang="hr-H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48871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90AA6-185B-464F-82ED-0B25CFE9F8DF}" type="datetime1">
              <a:rPr lang="hr-HR" smtClean="0"/>
              <a:t>8.11.2016.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50AEB-00AF-454A-8DF0-1DDDEB7B866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253951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B03EE-BEDD-4391-AEDC-F7713EF5B0ED}" type="datetime1">
              <a:rPr lang="hr-HR" smtClean="0"/>
              <a:t>8.11.2016.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50AEB-00AF-454A-8DF0-1DDDEB7B8664}" type="slidenum">
              <a:rPr lang="hr-HR" smtClean="0"/>
              <a:t>‹#›</a:t>
            </a:fld>
            <a:endParaRPr lang="hr-H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410013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203F5-CCA2-48BB-AFEB-05F56C3EE632}" type="datetime1">
              <a:rPr lang="hr-HR" smtClean="0"/>
              <a:t>8.11.2016.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50AEB-00AF-454A-8DF0-1DDDEB7B866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92698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66E6B-0C01-4AE9-93D4-304B806EB401}" type="datetime1">
              <a:rPr lang="hr-HR" smtClean="0"/>
              <a:t>8.11.2016.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50AEB-00AF-454A-8DF0-1DDDEB7B866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477308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55616-2CE4-4720-9034-798C4642662F}" type="datetime1">
              <a:rPr lang="hr-HR" smtClean="0"/>
              <a:t>8.11.2016.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50AEB-00AF-454A-8DF0-1DDDEB7B866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63515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FF0D1-3B43-4638-9AD9-5A87F09A215A}" type="datetime1">
              <a:rPr lang="hr-HR" smtClean="0"/>
              <a:t>8.11.2016.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50AEB-00AF-454A-8DF0-1DDDEB7B866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08409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4DCC9-B226-446C-BC32-C75F48F174B7}" type="datetime1">
              <a:rPr lang="hr-HR" smtClean="0"/>
              <a:t>8.11.2016.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50AEB-00AF-454A-8DF0-1DDDEB7B866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07763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7FE0E-FE92-4B0D-948D-E3E82A73B3A6}" type="datetime1">
              <a:rPr lang="hr-HR" smtClean="0"/>
              <a:t>8.11.2016.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50AEB-00AF-454A-8DF0-1DDDEB7B866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00152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A88C9-C8C6-4C5A-9731-9E87771FC4D2}" type="datetime1">
              <a:rPr lang="hr-HR" smtClean="0"/>
              <a:t>8.11.2016.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50AEB-00AF-454A-8DF0-1DDDEB7B866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60202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00A5C-1F83-4F90-AED1-0462DE82F589}" type="datetime1">
              <a:rPr lang="hr-HR" smtClean="0"/>
              <a:t>8.11.2016.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50AEB-00AF-454A-8DF0-1DDDEB7B866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37235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C8053-2D2D-42F6-BE0C-90BD062CE13E}" type="datetime1">
              <a:rPr lang="hr-HR" smtClean="0"/>
              <a:t>8.11.2016.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50AEB-00AF-454A-8DF0-1DDDEB7B866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31666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015F0-5FD4-42FA-A5E3-E002F764C4DD}" type="datetime1">
              <a:rPr lang="hr-HR" smtClean="0"/>
              <a:t>8.11.2016.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50AEB-00AF-454A-8DF0-1DDDEB7B866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53094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5C15E-17BE-4DFD-ACD7-308636F78199}" type="datetime1">
              <a:rPr lang="hr-HR" smtClean="0"/>
              <a:t>8.11.2016.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50AEB-00AF-454A-8DF0-1DDDEB7B866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66993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E8AFC5-A15F-4D81-8677-CED343BAC81C}" type="datetime1">
              <a:rPr lang="hr-HR" smtClean="0"/>
              <a:t>8.11.2016.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8F50AEB-00AF-454A-8DF0-1DDDEB7B866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88988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3427" y="2143855"/>
            <a:ext cx="9144000" cy="2387600"/>
          </a:xfrm>
        </p:spPr>
        <p:txBody>
          <a:bodyPr>
            <a:normAutofit/>
          </a:bodyPr>
          <a:lstStyle/>
          <a:p>
            <a:pPr algn="ctr"/>
            <a:r>
              <a:rPr lang="hr-HR" sz="5400" b="1" dirty="0" smtClean="0">
                <a:solidFill>
                  <a:srgbClr val="0070C0"/>
                </a:solidFill>
              </a:rPr>
              <a:t>Nove tehnologije za nova radna mjesta </a:t>
            </a:r>
            <a:endParaRPr lang="hr-HR" sz="5400" b="1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7567" y="5364936"/>
            <a:ext cx="9144000" cy="928773"/>
          </a:xfrm>
        </p:spPr>
        <p:txBody>
          <a:bodyPr>
            <a:normAutofit/>
          </a:bodyPr>
          <a:lstStyle/>
          <a:p>
            <a:pPr algn="ctr"/>
            <a:r>
              <a:rPr lang="hr-HR" sz="1800" b="1" dirty="0" smtClean="0">
                <a:solidFill>
                  <a:srgbClr val="00B050"/>
                </a:solidFill>
              </a:rPr>
              <a:t>Regionalni centar čistog okoliša d.o.o.</a:t>
            </a:r>
          </a:p>
          <a:p>
            <a:pPr algn="ctr"/>
            <a:r>
              <a:rPr lang="hr-HR" sz="1800" b="1" dirty="0" smtClean="0">
                <a:solidFill>
                  <a:srgbClr val="00B050"/>
                </a:solidFill>
              </a:rPr>
              <a:t>Split, listopada 2016.</a:t>
            </a:r>
            <a:endParaRPr lang="hr-HR" sz="1800" b="1" dirty="0">
              <a:solidFill>
                <a:srgbClr val="00B05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529" y="779976"/>
            <a:ext cx="2365453" cy="106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98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Zaključci 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Razviti sustav: </a:t>
            </a:r>
          </a:p>
          <a:p>
            <a:pPr marL="0" indent="0">
              <a:buNone/>
            </a:pPr>
            <a:endParaRPr lang="hr-HR" dirty="0" smtClean="0"/>
          </a:p>
          <a:p>
            <a:pPr lvl="1"/>
            <a:r>
              <a:rPr lang="hr-HR" dirty="0" smtClean="0"/>
              <a:t>Suradnja svih dionika: JLS, komunalne tvrtke, proizvođači otpada, gospodarstvenici, inspekcija</a:t>
            </a:r>
          </a:p>
          <a:p>
            <a:pPr marL="0" indent="0">
              <a:buNone/>
            </a:pPr>
            <a:endParaRPr lang="hr-HR" dirty="0" smtClean="0"/>
          </a:p>
          <a:p>
            <a:pPr lvl="1"/>
            <a:r>
              <a:rPr lang="hr-HR" dirty="0" smtClean="0"/>
              <a:t>Edukacija dionika: odgojno-obrazovne institucije, JLS, komunalne tvrtke, udruge  </a:t>
            </a:r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50AEB-00AF-454A-8DF0-1DDDEB7B8664}" type="slidenum">
              <a:rPr lang="hr-HR" smtClean="0"/>
              <a:t>10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781964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596" y="1866734"/>
            <a:ext cx="4237274" cy="24251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4495" y="1203733"/>
            <a:ext cx="3645724" cy="440169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56951" y="296562"/>
            <a:ext cx="7743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/>
              <a:t>Razvoj sustava gospodarenja otpadom</a:t>
            </a:r>
          </a:p>
          <a:p>
            <a:r>
              <a:rPr lang="hr-HR" dirty="0" smtClean="0"/>
              <a:t>iz                                                                                      u </a:t>
            </a:r>
            <a:endParaRPr lang="hr-H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50AEB-00AF-454A-8DF0-1DDDEB7B8664}" type="slidenum">
              <a:rPr lang="hr-HR" smtClean="0"/>
              <a:t>11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33246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„Zelena radna mjesta” / Sigurna radna mjesta 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Odvajanje i obrada otpada –&gt; reciklaža: </a:t>
            </a:r>
          </a:p>
          <a:p>
            <a:pPr marL="0" indent="0">
              <a:buNone/>
            </a:pPr>
            <a:endParaRPr lang="hr-HR" dirty="0" smtClean="0"/>
          </a:p>
          <a:p>
            <a:pPr lvl="1"/>
            <a:r>
              <a:rPr lang="hr-HR" dirty="0"/>
              <a:t>Š</a:t>
            </a:r>
            <a:r>
              <a:rPr lang="hr-HR" dirty="0" smtClean="0"/>
              <a:t>tite se prirodni izvori sirovina, proizvodi se iz sekundarnih sirovina</a:t>
            </a:r>
          </a:p>
          <a:p>
            <a:pPr lvl="1"/>
            <a:r>
              <a:rPr lang="hr-HR" dirty="0" smtClean="0"/>
              <a:t>Smanjuje količina potrebne energije </a:t>
            </a:r>
          </a:p>
          <a:p>
            <a:pPr lvl="1"/>
            <a:r>
              <a:rPr lang="hr-HR" dirty="0" smtClean="0"/>
              <a:t>Smanjuje se količina stakleničkih plinova </a:t>
            </a:r>
          </a:p>
          <a:p>
            <a:pPr lvl="1"/>
            <a:r>
              <a:rPr lang="hr-HR" dirty="0" smtClean="0"/>
              <a:t>Smanjuje se prostor potreban za odlagališta</a:t>
            </a:r>
          </a:p>
          <a:p>
            <a:pPr lvl="1"/>
            <a:r>
              <a:rPr lang="hr-HR" dirty="0" smtClean="0"/>
              <a:t>…</a:t>
            </a:r>
          </a:p>
          <a:p>
            <a:r>
              <a:rPr lang="hr-HR" dirty="0" smtClean="0"/>
              <a:t> Stručna sprema: niska, srednja (razni profili), visoka  (razni profili)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50AEB-00AF-454A-8DF0-1DDDEB7B8664}" type="slidenum">
              <a:rPr lang="hr-HR" smtClean="0"/>
              <a:t>12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83496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9515" y="1438855"/>
            <a:ext cx="3637901" cy="183381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6025" y="1438855"/>
            <a:ext cx="3378530" cy="19057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9514" y="3888259"/>
            <a:ext cx="3637901" cy="21017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00928" y="3888259"/>
            <a:ext cx="3948725" cy="197267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23744" y="292608"/>
            <a:ext cx="6754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b="1" dirty="0" smtClean="0"/>
              <a:t>Sakupljanje, odvoz  </a:t>
            </a:r>
            <a:endParaRPr lang="hr-HR" sz="2800" b="1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50AEB-00AF-454A-8DF0-1DDDEB7B8664}" type="slidenum">
              <a:rPr lang="hr-HR" smtClean="0"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1994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5744"/>
          <a:stretch/>
        </p:blipFill>
        <p:spPr>
          <a:xfrm>
            <a:off x="2679872" y="1502796"/>
            <a:ext cx="6661836" cy="38106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1033" y="4944073"/>
            <a:ext cx="1889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 smtClean="0"/>
              <a:t>190.000 t/god</a:t>
            </a:r>
            <a:endParaRPr lang="hr-HR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74357" y="5961888"/>
            <a:ext cx="37152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 smtClean="0">
                <a:solidFill>
                  <a:srgbClr val="00B050"/>
                </a:solidFill>
              </a:rPr>
              <a:t>&gt; 1 % - odvojeno sakupljeno -&gt; u reciklažu </a:t>
            </a:r>
            <a:endParaRPr lang="hr-HR" sz="1400" dirty="0">
              <a:solidFill>
                <a:srgbClr val="00B050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84886"/>
          </a:xfrm>
        </p:spPr>
        <p:txBody>
          <a:bodyPr>
            <a:normAutofit/>
          </a:bodyPr>
          <a:lstStyle/>
          <a:p>
            <a:pPr algn="ctr"/>
            <a:r>
              <a:rPr lang="hr-HR" sz="2800" b="1" dirty="0">
                <a:solidFill>
                  <a:schemeClr val="tx1"/>
                </a:solidFill>
              </a:rPr>
              <a:t>i</a:t>
            </a:r>
            <a:r>
              <a:rPr lang="hr-HR" sz="2800" b="1" dirty="0" smtClean="0">
                <a:solidFill>
                  <a:schemeClr val="tx1"/>
                </a:solidFill>
              </a:rPr>
              <a:t> odlaganje otpada</a:t>
            </a:r>
            <a:endParaRPr lang="hr-HR" sz="2800" b="1" dirty="0">
              <a:solidFill>
                <a:schemeClr val="tx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50AEB-00AF-454A-8DF0-1DDDEB7B8664}" type="slidenum">
              <a:rPr lang="hr-HR" smtClean="0"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944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7772" y="693612"/>
            <a:ext cx="2919592" cy="607360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0499" y="3414824"/>
            <a:ext cx="4384177" cy="262473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61550" y="803631"/>
            <a:ext cx="41020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                                </a:t>
            </a:r>
            <a:r>
              <a:rPr lang="hr-HR" dirty="0" smtClean="0">
                <a:solidFill>
                  <a:schemeClr val="accent5"/>
                </a:solidFill>
              </a:rPr>
              <a:t>~t/god:</a:t>
            </a:r>
          </a:p>
          <a:p>
            <a:r>
              <a:rPr lang="hr-HR" dirty="0" smtClean="0">
                <a:solidFill>
                  <a:schemeClr val="accent5"/>
                </a:solidFill>
              </a:rPr>
              <a:t> </a:t>
            </a:r>
          </a:p>
          <a:p>
            <a:r>
              <a:rPr lang="hr-HR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p</a:t>
            </a:r>
            <a:r>
              <a:rPr lang="hr-HR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lastike</a:t>
            </a:r>
            <a:r>
              <a:rPr lang="hr-HR" dirty="0" smtClean="0"/>
              <a:t>                      </a:t>
            </a:r>
            <a:r>
              <a:rPr lang="hr-HR" dirty="0" smtClean="0">
                <a:solidFill>
                  <a:srgbClr val="FFC000"/>
                </a:solidFill>
              </a:rPr>
              <a:t>42.000 </a:t>
            </a:r>
          </a:p>
          <a:p>
            <a:r>
              <a:rPr lang="hr-HR" dirty="0" smtClean="0">
                <a:solidFill>
                  <a:srgbClr val="00B0F0"/>
                </a:solidFill>
              </a:rPr>
              <a:t>papira/kartona</a:t>
            </a:r>
            <a:r>
              <a:rPr lang="hr-HR" dirty="0" smtClean="0"/>
              <a:t>           </a:t>
            </a:r>
            <a:r>
              <a:rPr lang="hr-HR" dirty="0" smtClean="0">
                <a:solidFill>
                  <a:srgbClr val="00B0F0"/>
                </a:solidFill>
              </a:rPr>
              <a:t>44.000 </a:t>
            </a:r>
          </a:p>
          <a:p>
            <a:r>
              <a:rPr lang="hr-HR" dirty="0" smtClean="0">
                <a:solidFill>
                  <a:schemeClr val="bg2">
                    <a:lumMod val="75000"/>
                  </a:schemeClr>
                </a:solidFill>
              </a:rPr>
              <a:t>metala</a:t>
            </a:r>
            <a:r>
              <a:rPr lang="hr-HR" dirty="0" smtClean="0"/>
              <a:t>                         </a:t>
            </a:r>
            <a:r>
              <a:rPr lang="hr-HR" dirty="0" smtClean="0">
                <a:solidFill>
                  <a:schemeClr val="bg2">
                    <a:lumMod val="75000"/>
                  </a:schemeClr>
                </a:solidFill>
              </a:rPr>
              <a:t>7.000</a:t>
            </a:r>
          </a:p>
          <a:p>
            <a:r>
              <a:rPr lang="hr-HR" dirty="0" smtClean="0">
                <a:solidFill>
                  <a:srgbClr val="00B050"/>
                </a:solidFill>
              </a:rPr>
              <a:t>stakla                         11.000</a:t>
            </a:r>
          </a:p>
          <a:p>
            <a:r>
              <a:rPr lang="hr-HR" dirty="0" err="1" smtClean="0">
                <a:solidFill>
                  <a:schemeClr val="accent3">
                    <a:lumMod val="75000"/>
                  </a:schemeClr>
                </a:solidFill>
              </a:rPr>
              <a:t>biootpada</a:t>
            </a:r>
            <a:r>
              <a:rPr lang="hr-HR" dirty="0" smtClean="0">
                <a:solidFill>
                  <a:schemeClr val="accent3">
                    <a:lumMod val="75000"/>
                  </a:schemeClr>
                </a:solidFill>
              </a:rPr>
              <a:t>                   50.000</a:t>
            </a:r>
          </a:p>
          <a:p>
            <a:r>
              <a:rPr lang="hr-HR" dirty="0" smtClean="0"/>
              <a:t>…</a:t>
            </a:r>
            <a:endParaRPr lang="hr-H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50AEB-00AF-454A-8DF0-1DDDEB7B8664}" type="slidenum">
              <a:rPr lang="hr-HR" smtClean="0"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2105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72065"/>
          </a:xfrm>
        </p:spPr>
        <p:txBody>
          <a:bodyPr>
            <a:normAutofit/>
          </a:bodyPr>
          <a:lstStyle/>
          <a:p>
            <a:r>
              <a:rPr lang="hr-HR" sz="2800" b="1" dirty="0" smtClean="0">
                <a:solidFill>
                  <a:srgbClr val="00B050"/>
                </a:solidFill>
              </a:rPr>
              <a:t>Dobro </a:t>
            </a:r>
            <a:r>
              <a:rPr lang="hr-HR" sz="2800" b="1" dirty="0">
                <a:solidFill>
                  <a:srgbClr val="00B050"/>
                </a:solidFill>
              </a:rPr>
              <a:t>gospodarenje otpadom </a:t>
            </a:r>
            <a:r>
              <a:rPr lang="hr-HR" sz="2800" b="1" dirty="0" smtClean="0">
                <a:solidFill>
                  <a:srgbClr val="00B050"/>
                </a:solidFill>
              </a:rPr>
              <a:t/>
            </a:r>
            <a:br>
              <a:rPr lang="hr-HR" sz="2800" b="1" dirty="0" smtClean="0">
                <a:solidFill>
                  <a:srgbClr val="00B050"/>
                </a:solidFill>
              </a:rPr>
            </a:br>
            <a:r>
              <a:rPr lang="hr-HR" sz="2800" b="1" dirty="0" smtClean="0">
                <a:solidFill>
                  <a:srgbClr val="00B050"/>
                </a:solidFill>
              </a:rPr>
              <a:t>-&gt; dobra organizacija + dobra volja </a:t>
            </a:r>
            <a:endParaRPr lang="hr-HR" sz="2800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hr-HR" u="sng" dirty="0" smtClean="0"/>
              <a:t>Organizatori odvojenog sakupljanja otpada: </a:t>
            </a:r>
          </a:p>
          <a:p>
            <a:pPr lvl="1"/>
            <a:r>
              <a:rPr lang="hr-HR" dirty="0" smtClean="0"/>
              <a:t>Gradovi i općine (jedinice lokalne samouprave) + komunalne tvrtke (sakupljači otpada) </a:t>
            </a:r>
          </a:p>
          <a:p>
            <a:endParaRPr lang="hr-HR" dirty="0" smtClean="0"/>
          </a:p>
          <a:p>
            <a:r>
              <a:rPr lang="hr-HR" u="sng" dirty="0" smtClean="0"/>
              <a:t>Izvršitelji:</a:t>
            </a:r>
            <a:r>
              <a:rPr lang="hr-HR" dirty="0" smtClean="0"/>
              <a:t> </a:t>
            </a:r>
          </a:p>
          <a:p>
            <a:pPr lvl="1"/>
            <a:r>
              <a:rPr lang="hr-HR" dirty="0" smtClean="0"/>
              <a:t>Stanovništvo = proizvođači otpada                                        </a:t>
            </a:r>
            <a:r>
              <a:rPr lang="hr-HR" b="1" dirty="0" smtClean="0">
                <a:solidFill>
                  <a:srgbClr val="00B050"/>
                </a:solidFill>
              </a:rPr>
              <a:t>Infrastruktura za gospodarenje </a:t>
            </a:r>
          </a:p>
          <a:p>
            <a:pPr marL="457200" lvl="1" indent="0">
              <a:buNone/>
            </a:pPr>
            <a:r>
              <a:rPr lang="hr-HR" dirty="0" smtClean="0"/>
              <a:t>                                                                                                 </a:t>
            </a:r>
            <a:r>
              <a:rPr lang="hr-HR" dirty="0" smtClean="0">
                <a:solidFill>
                  <a:srgbClr val="00B050"/>
                </a:solidFill>
              </a:rPr>
              <a:t>otpadom:</a:t>
            </a:r>
            <a:r>
              <a:rPr lang="hr-HR" dirty="0" smtClean="0"/>
              <a:t> zeleni otoci, </a:t>
            </a:r>
            <a:r>
              <a:rPr lang="hr-HR" dirty="0" err="1" smtClean="0"/>
              <a:t>reciklažna</a:t>
            </a:r>
            <a:r>
              <a:rPr lang="hr-HR" dirty="0" smtClean="0"/>
              <a:t> dvorišta,              </a:t>
            </a:r>
          </a:p>
          <a:p>
            <a:pPr marL="457200" lvl="1" indent="0">
              <a:buNone/>
            </a:pPr>
            <a:r>
              <a:rPr lang="hr-HR" dirty="0"/>
              <a:t> </a:t>
            </a:r>
            <a:r>
              <a:rPr lang="hr-HR" dirty="0" smtClean="0"/>
              <a:t>                                                                                                </a:t>
            </a:r>
            <a:r>
              <a:rPr lang="hr-HR" dirty="0" err="1" smtClean="0"/>
              <a:t>sortirnice</a:t>
            </a:r>
            <a:r>
              <a:rPr lang="hr-HR" dirty="0" smtClean="0"/>
              <a:t>, CGO, </a:t>
            </a:r>
            <a:r>
              <a:rPr lang="hr-HR" dirty="0"/>
              <a:t>pretovarne stanice, </a:t>
            </a:r>
            <a:r>
              <a:rPr lang="hr-HR" dirty="0" err="1"/>
              <a:t>kompostane</a:t>
            </a:r>
            <a:r>
              <a:rPr lang="hr-HR" dirty="0"/>
              <a:t>,…</a:t>
            </a:r>
          </a:p>
          <a:p>
            <a:pPr marL="457200" lvl="1" indent="0">
              <a:buNone/>
            </a:pPr>
            <a:endParaRPr lang="hr-HR" dirty="0" smtClean="0"/>
          </a:p>
          <a:p>
            <a:r>
              <a:rPr lang="hr-HR" u="sng" dirty="0" smtClean="0"/>
              <a:t>Gospodarstvenici: </a:t>
            </a:r>
          </a:p>
          <a:p>
            <a:pPr lvl="1"/>
            <a:r>
              <a:rPr lang="hr-HR" dirty="0" smtClean="0"/>
              <a:t>Osnivači pogona za reciklažu                                                </a:t>
            </a:r>
            <a:r>
              <a:rPr lang="hr-HR" sz="2900" u="sng" dirty="0" smtClean="0">
                <a:solidFill>
                  <a:srgbClr val="C00000"/>
                </a:solidFill>
              </a:rPr>
              <a:t>USPOSTAVA SUSTAVA do 2020.</a:t>
            </a:r>
            <a:r>
              <a:rPr lang="hr-HR" sz="2900" dirty="0" smtClean="0">
                <a:solidFill>
                  <a:srgbClr val="C00000"/>
                </a:solidFill>
              </a:rPr>
              <a:t>!!! </a:t>
            </a:r>
          </a:p>
          <a:p>
            <a:endParaRPr lang="hr-HR" dirty="0" smtClean="0"/>
          </a:p>
          <a:p>
            <a:r>
              <a:rPr lang="hr-HR" u="sng" dirty="0" smtClean="0"/>
              <a:t>Obrada miješanog komunalnog otpada: </a:t>
            </a:r>
          </a:p>
          <a:p>
            <a:pPr lvl="1"/>
            <a:r>
              <a:rPr lang="hr-HR" u="sng" dirty="0" smtClean="0"/>
              <a:t>Splitsko-dalmatinska županija: </a:t>
            </a:r>
          </a:p>
          <a:p>
            <a:pPr lvl="2"/>
            <a:r>
              <a:rPr lang="hr-HR" dirty="0" smtClean="0"/>
              <a:t>Izgradnja centra za gospodarenje otpadom (CGO) i pretovarnih stanica </a:t>
            </a:r>
          </a:p>
          <a:p>
            <a:endParaRPr lang="hr-H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6802" y="1424173"/>
            <a:ext cx="1472257" cy="25570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1731" y="5304945"/>
            <a:ext cx="827520" cy="1472833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50AEB-00AF-454A-8DF0-1DDDEB7B8664}" type="slidenum">
              <a:rPr lang="hr-HR" smtClean="0"/>
              <a:t>5</a:t>
            </a:fld>
            <a:endParaRPr lang="hr-HR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4002" y="4100975"/>
            <a:ext cx="578452" cy="102930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102811" y="5130279"/>
            <a:ext cx="1186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900" dirty="0" smtClean="0"/>
              <a:t>Miješani komunalni otpad </a:t>
            </a:r>
            <a:endParaRPr lang="hr-HR" sz="900" dirty="0"/>
          </a:p>
        </p:txBody>
      </p:sp>
    </p:spTree>
    <p:extLst>
      <p:ext uri="{BB962C8B-B14F-4D97-AF65-F5344CB8AC3E}">
        <p14:creationId xmlns:p14="http://schemas.microsoft.com/office/powerpoint/2010/main" val="422022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7990"/>
          <a:stretch/>
        </p:blipFill>
        <p:spPr>
          <a:xfrm>
            <a:off x="1026995" y="1196684"/>
            <a:ext cx="4640637" cy="22703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9314" y="1072551"/>
            <a:ext cx="4272633" cy="23945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b="7801"/>
          <a:stretch/>
        </p:blipFill>
        <p:spPr>
          <a:xfrm>
            <a:off x="7049314" y="3913154"/>
            <a:ext cx="4272633" cy="21003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3662" y="4254826"/>
            <a:ext cx="4316342" cy="20972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60448" y="6352032"/>
            <a:ext cx="2572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 err="1" smtClean="0"/>
              <a:t>Reciklažno</a:t>
            </a:r>
            <a:r>
              <a:rPr lang="hr-HR" b="1" dirty="0" smtClean="0"/>
              <a:t> dvorište</a:t>
            </a:r>
            <a:endParaRPr lang="hr-HR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28031" y="3519512"/>
            <a:ext cx="564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 smtClean="0"/>
              <a:t>Sortiranje otpada na kućnom pragu  = primarna selekcija</a:t>
            </a:r>
            <a:endParaRPr lang="hr-HR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985686" y="6352032"/>
            <a:ext cx="4415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 smtClean="0"/>
              <a:t>Prijevoz selektiranog otpada na obradu</a:t>
            </a:r>
            <a:endParaRPr lang="hr-HR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896408" y="3478300"/>
            <a:ext cx="2232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/>
              <a:t>„Zeleni/eko otoci” </a:t>
            </a:r>
            <a:endParaRPr lang="hr-HR" b="1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50AEB-00AF-454A-8DF0-1DDDEB7B8664}" type="slidenum">
              <a:rPr lang="hr-HR" smtClean="0"/>
              <a:t>6</a:t>
            </a:fld>
            <a:endParaRPr lang="hr-HR"/>
          </a:p>
        </p:txBody>
      </p:sp>
      <p:sp>
        <p:nvSpPr>
          <p:cNvPr id="13" name="TextBox 12"/>
          <p:cNvSpPr txBox="1"/>
          <p:nvPr/>
        </p:nvSpPr>
        <p:spPr>
          <a:xfrm>
            <a:off x="2257168" y="115330"/>
            <a:ext cx="7208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>
                <a:solidFill>
                  <a:srgbClr val="FF0000"/>
                </a:solidFill>
              </a:rPr>
              <a:t>USPOSTAVLJENI SUSTAV</a:t>
            </a:r>
            <a:endParaRPr lang="hr-H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79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5035" y="1581321"/>
            <a:ext cx="3647231" cy="44012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865341" y="1434763"/>
            <a:ext cx="55440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1" dirty="0" smtClean="0"/>
              <a:t>http://www.w-stadler.de/en/stadler-anlagen/papier---kartonagetrennung/index.php</a:t>
            </a:r>
            <a:endParaRPr lang="hr-HR" b="1" dirty="0"/>
          </a:p>
        </p:txBody>
      </p:sp>
      <p:sp>
        <p:nvSpPr>
          <p:cNvPr id="6" name="Rectangle 5"/>
          <p:cNvSpPr/>
          <p:nvPr/>
        </p:nvSpPr>
        <p:spPr>
          <a:xfrm>
            <a:off x="5899292" y="2391754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b="1" dirty="0" smtClean="0"/>
              <a:t>http://www.w-stadler.de/en/recyclinganlagen/leichtverpackungen--lvp-/index.php</a:t>
            </a:r>
            <a:endParaRPr lang="hr-HR" b="1" dirty="0"/>
          </a:p>
        </p:txBody>
      </p:sp>
      <p:sp>
        <p:nvSpPr>
          <p:cNvPr id="7" name="Rectangle 6"/>
          <p:cNvSpPr/>
          <p:nvPr/>
        </p:nvSpPr>
        <p:spPr>
          <a:xfrm>
            <a:off x="5929748" y="3625744"/>
            <a:ext cx="49898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b="1" dirty="0" smtClean="0"/>
              <a:t>https://www.youtube.com/watch?v=7CFE5tD1CCI</a:t>
            </a:r>
            <a:endParaRPr lang="hr-HR" b="1" dirty="0"/>
          </a:p>
        </p:txBody>
      </p:sp>
      <p:sp>
        <p:nvSpPr>
          <p:cNvPr id="8" name="Rectangle 7"/>
          <p:cNvSpPr/>
          <p:nvPr/>
        </p:nvSpPr>
        <p:spPr>
          <a:xfrm>
            <a:off x="5899292" y="4305736"/>
            <a:ext cx="49366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b="1" dirty="0" smtClean="0"/>
              <a:t>https://www.youtube.com/watch?v=5YaTpL8nl7c</a:t>
            </a:r>
            <a:endParaRPr lang="hr-HR" b="1" dirty="0"/>
          </a:p>
        </p:txBody>
      </p:sp>
      <p:sp>
        <p:nvSpPr>
          <p:cNvPr id="9" name="Rectangle 8"/>
          <p:cNvSpPr/>
          <p:nvPr/>
        </p:nvSpPr>
        <p:spPr>
          <a:xfrm>
            <a:off x="5929748" y="4985728"/>
            <a:ext cx="50363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b="1" dirty="0" smtClean="0"/>
              <a:t>https://www.youtube.com/watch?v=S4pY-LcCNyU</a:t>
            </a:r>
            <a:endParaRPr lang="hr-HR" b="1" dirty="0"/>
          </a:p>
        </p:txBody>
      </p:sp>
      <p:sp>
        <p:nvSpPr>
          <p:cNvPr id="10" name="Rectangle 9"/>
          <p:cNvSpPr/>
          <p:nvPr/>
        </p:nvSpPr>
        <p:spPr>
          <a:xfrm>
            <a:off x="5950971" y="5665720"/>
            <a:ext cx="5020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b="1" dirty="0" smtClean="0"/>
              <a:t>https://www.youtube.com/watch?v=LJ7uUfO6v9k</a:t>
            </a:r>
            <a:endParaRPr lang="hr-HR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511552" y="451104"/>
            <a:ext cx="7559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b="1" dirty="0" smtClean="0">
                <a:solidFill>
                  <a:srgbClr val="00B050"/>
                </a:solidFill>
              </a:rPr>
              <a:t>Nova radna mjesta</a:t>
            </a:r>
            <a:endParaRPr lang="hr-HR" sz="2800" b="1" dirty="0">
              <a:solidFill>
                <a:srgbClr val="00B050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50AEB-00AF-454A-8DF0-1DDDEB7B8664}" type="slidenum">
              <a:rPr lang="hr-HR" smtClean="0"/>
              <a:t>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9215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5905" y="1183072"/>
            <a:ext cx="5947272" cy="4294761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1328928" y="3864864"/>
            <a:ext cx="2670048" cy="451104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solidFill>
                  <a:srgbClr val="FF0000"/>
                </a:solidFill>
              </a:rPr>
              <a:t>Sustavi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50AEB-00AF-454A-8DF0-1DDDEB7B8664}" type="slidenum">
              <a:rPr lang="hr-HR" smtClean="0"/>
              <a:t>8</a:t>
            </a:fld>
            <a:endParaRPr lang="hr-HR"/>
          </a:p>
        </p:txBody>
      </p:sp>
      <p:sp>
        <p:nvSpPr>
          <p:cNvPr id="5" name="TextBox 4"/>
          <p:cNvSpPr txBox="1"/>
          <p:nvPr/>
        </p:nvSpPr>
        <p:spPr>
          <a:xfrm>
            <a:off x="2454876" y="214184"/>
            <a:ext cx="667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dirty="0" smtClean="0"/>
              <a:t>Kružno gospodarstvo 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102941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6629"/>
          <a:stretch/>
        </p:blipFill>
        <p:spPr>
          <a:xfrm>
            <a:off x="3066616" y="1857835"/>
            <a:ext cx="5486876" cy="27494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5123" y="5043285"/>
            <a:ext cx="1268078" cy="11400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153" y="4933548"/>
            <a:ext cx="4267570" cy="13595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80833" y="4933548"/>
            <a:ext cx="2545320" cy="14393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71741" y="369496"/>
            <a:ext cx="3476625" cy="1162050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50AEB-00AF-454A-8DF0-1DDDEB7B8664}" type="slidenum">
              <a:rPr lang="hr-HR" smtClean="0"/>
              <a:t>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1106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1398</TotalTime>
  <Words>293</Words>
  <Application>Microsoft Office PowerPoint</Application>
  <PresentationFormat>Widescreen</PresentationFormat>
  <Paragraphs>74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Trebuchet MS</vt:lpstr>
      <vt:lpstr>Wingdings 3</vt:lpstr>
      <vt:lpstr>Facet</vt:lpstr>
      <vt:lpstr>Nove tehnologije za nova radna mjesta </vt:lpstr>
      <vt:lpstr>PowerPoint Presentation</vt:lpstr>
      <vt:lpstr>i odlaganje otpada</vt:lpstr>
      <vt:lpstr>PowerPoint Presentation</vt:lpstr>
      <vt:lpstr>Dobro gospodarenje otpadom  -&gt; dobra organizacija + dobra volja </vt:lpstr>
      <vt:lpstr>PowerPoint Presentation</vt:lpstr>
      <vt:lpstr>PowerPoint Presentation</vt:lpstr>
      <vt:lpstr>PowerPoint Presentation</vt:lpstr>
      <vt:lpstr>PowerPoint Presentation</vt:lpstr>
      <vt:lpstr>Zaključci </vt:lpstr>
      <vt:lpstr>PowerPoint Presentation</vt:lpstr>
      <vt:lpstr>„Zelena radna mjesta” / Sigurna radna mjesta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Vlatka Lucijanić Justić</dc:creator>
  <cp:lastModifiedBy>Vlatka Lucijanić Justić</cp:lastModifiedBy>
  <cp:revision>50</cp:revision>
  <cp:lastPrinted>2016-10-26T08:27:08Z</cp:lastPrinted>
  <dcterms:created xsi:type="dcterms:W3CDTF">2016-10-25T10:44:43Z</dcterms:created>
  <dcterms:modified xsi:type="dcterms:W3CDTF">2016-11-08T11:28:03Z</dcterms:modified>
</cp:coreProperties>
</file>